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64" r:id="rId2"/>
    <p:sldMasterId id="2147483776" r:id="rId3"/>
  </p:sldMasterIdLst>
  <p:notesMasterIdLst>
    <p:notesMasterId r:id="rId35"/>
  </p:notesMasterIdLst>
  <p:sldIdLst>
    <p:sldId id="848" r:id="rId4"/>
    <p:sldId id="877" r:id="rId5"/>
    <p:sldId id="878" r:id="rId6"/>
    <p:sldId id="879" r:id="rId7"/>
    <p:sldId id="846" r:id="rId8"/>
    <p:sldId id="620" r:id="rId9"/>
    <p:sldId id="311" r:id="rId10"/>
    <p:sldId id="351" r:id="rId11"/>
    <p:sldId id="396" r:id="rId12"/>
    <p:sldId id="874" r:id="rId13"/>
    <p:sldId id="398" r:id="rId14"/>
    <p:sldId id="402" r:id="rId15"/>
    <p:sldId id="875" r:id="rId16"/>
    <p:sldId id="880" r:id="rId17"/>
    <p:sldId id="729" r:id="rId18"/>
    <p:sldId id="847" r:id="rId19"/>
    <p:sldId id="731" r:id="rId20"/>
    <p:sldId id="732" r:id="rId21"/>
    <p:sldId id="733" r:id="rId22"/>
    <p:sldId id="735" r:id="rId23"/>
    <p:sldId id="736" r:id="rId24"/>
    <p:sldId id="737" r:id="rId25"/>
    <p:sldId id="738" r:id="rId26"/>
    <p:sldId id="746" r:id="rId27"/>
    <p:sldId id="747" r:id="rId28"/>
    <p:sldId id="730" r:id="rId29"/>
    <p:sldId id="851" r:id="rId30"/>
    <p:sldId id="852" r:id="rId31"/>
    <p:sldId id="853" r:id="rId32"/>
    <p:sldId id="856" r:id="rId33"/>
    <p:sldId id="862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922"/>
    <p:restoredTop sz="93680"/>
  </p:normalViewPr>
  <p:slideViewPr>
    <p:cSldViewPr>
      <p:cViewPr varScale="1">
        <p:scale>
          <a:sx n="100" d="100"/>
          <a:sy n="100" d="100"/>
        </p:scale>
        <p:origin x="143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74D6966-1DB0-4F3A-83D7-913CC03EECF8}" type="datetimeFigureOut">
              <a:rPr lang="en-US"/>
              <a:pPr>
                <a:defRPr/>
              </a:pPr>
              <a:t>11/24/22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25BC9E1-629C-4714-B8A0-B647357E1FF4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152986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35163C-1312-4DF3-BE5C-02A8041A0993}" type="slidenum">
              <a:rPr lang="en-CA" smtClean="0"/>
              <a:pPr/>
              <a:t>6</a:t>
            </a:fld>
            <a:endParaRPr lang="en-CA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C4886F-6D78-4067-A526-5EEC744E8373}" type="slidenum">
              <a:rPr lang="en-CA" smtClean="0"/>
              <a:pPr/>
              <a:t>15</a:t>
            </a:fld>
            <a:endParaRPr lang="en-CA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C7E998-AEBD-4152-BCDF-C92A1A2730CC}" type="slidenum">
              <a:rPr lang="en-CA" smtClean="0"/>
              <a:pPr/>
              <a:t>21</a:t>
            </a:fld>
            <a:endParaRPr lang="en-CA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255707-F209-46F6-B172-4329B7DCFE17}" type="slidenum">
              <a:rPr lang="en-CA" smtClean="0"/>
              <a:pPr/>
              <a:t>22</a:t>
            </a:fld>
            <a:endParaRPr lang="en-CA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2D056C-F8A9-4A3C-8368-F6218976446F}" type="slidenum">
              <a:rPr lang="en-CA" smtClean="0"/>
              <a:pPr/>
              <a:t>23</a:t>
            </a:fld>
            <a:endParaRPr lang="en-CA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4A3681-CCDD-421B-965B-0E2C1EE08791}" type="slidenum">
              <a:rPr lang="en-CA" smtClean="0"/>
              <a:pPr/>
              <a:t>26</a:t>
            </a:fld>
            <a:endParaRPr lang="en-CA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BEF469-2921-4448-8906-C1E77F247361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8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843F9-2795-4478-8836-F697C5B5C2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C68E9-925F-4F03-9A9F-374C007FAC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F29E0-4493-43A7-B2C5-F8694239B7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843F9-2795-4478-8836-F697C5B5C2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72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5BC59-8FEA-4543-8A4D-FE276DABE4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481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B958E-923B-4CB3-B3F3-9E78ECF893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568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5CBCA-18B5-48AA-B011-8ABFA0F403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616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2869F-94E0-46FB-90AC-9F54EF779A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603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AB3A4-3799-4F86-B1F8-2C85876816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0193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1A9BD-4496-4075-8131-C3027569B1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670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8C3C9-A70E-4208-BB47-89C671E4D7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404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5BC59-8FEA-4543-8A4D-FE276DABE4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E9357-6B72-419D-9435-E20FC77EDF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2315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C68E9-925F-4F03-9A9F-374C007FAC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3637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F29E0-4493-43A7-B2C5-F8694239B7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8757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937CBB-3CF8-B744-AB26-CDC8B126C40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2431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C55B6-2D20-084A-994A-EDDA685B15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2427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19112C-91A2-2248-8845-E5CA833380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357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E2A40-23B1-124B-BB41-90B5112296F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3594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BA9B4-A6CB-734F-A83C-4E2DBE29C3C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3743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F74188-14FE-F947-84C3-98BBCEB8DD5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5232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E8BF94-7408-3E4A-9606-0A95054D1D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064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B958E-923B-4CB3-B3F3-9E78ECF893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335755-5AA6-BE42-9021-368DE5BB3A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9928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A167F-1AB9-754C-9C87-5636AACD92A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5947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6743DE-E897-9C48-983B-79EBF3FCB2C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9891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D2951C-2BD4-B747-AF92-1DF3F81FAA9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84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5CBCA-18B5-48AA-B011-8ABFA0F403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2869F-94E0-46FB-90AC-9F54EF779A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AB3A4-3799-4F86-B1F8-2C85876816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1A9BD-4496-4075-8131-C3027569B1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8C3C9-A70E-4208-BB47-89C671E4D7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E9357-6B72-419D-9435-E20FC77EDF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A8FD3B6-4F96-4BB3-BB35-B2AC533877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A8FD3B6-4F96-4BB3-BB35-B2AC533877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700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EA6C7FD-257B-6B49-BE5B-9B111AD0267E}" type="slidenum"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307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86767"/>
            <a:ext cx="4318248" cy="1470025"/>
          </a:xfrm>
        </p:spPr>
        <p:txBody>
          <a:bodyPr anchor="t"/>
          <a:lstStyle/>
          <a:p>
            <a:pPr algn="l"/>
            <a:r>
              <a:rPr lang="en-US" sz="2000" u="sng" dirty="0">
                <a:solidFill>
                  <a:schemeClr val="bg1"/>
                </a:solidFill>
              </a:rPr>
              <a:t>Today, November 24th</a:t>
            </a:r>
            <a:br>
              <a:rPr lang="en-US" sz="2000" b="1" u="sng" baseline="30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Lesson 14 PEs and Dopamine</a:t>
            </a:r>
            <a:br>
              <a:rPr lang="en-US" sz="2000" dirty="0">
                <a:solidFill>
                  <a:schemeClr val="bg1"/>
                </a:solidFill>
              </a:rPr>
            </a:b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u="sng" dirty="0">
                <a:solidFill>
                  <a:schemeClr val="bg1"/>
                </a:solidFill>
              </a:rPr>
              <a:t>Monday</a:t>
            </a:r>
            <a:br>
              <a:rPr lang="en-US" sz="2000" u="sng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Lesson 15 Memory/Synaptic Strength</a:t>
            </a:r>
            <a:br>
              <a:rPr lang="en-US" sz="2000" dirty="0">
                <a:solidFill>
                  <a:schemeClr val="bg1"/>
                </a:solidFill>
              </a:rPr>
            </a:br>
            <a:br>
              <a:rPr lang="en-US" sz="2000" dirty="0">
                <a:solidFill>
                  <a:schemeClr val="bg1"/>
                </a:solidFill>
              </a:rPr>
            </a:br>
            <a:br>
              <a:rPr lang="en-US" sz="2000" dirty="0">
                <a:solidFill>
                  <a:schemeClr val="bg1"/>
                </a:solidFill>
              </a:rPr>
            </a:br>
            <a:br>
              <a:rPr lang="en-US" sz="2000" dirty="0">
                <a:solidFill>
                  <a:schemeClr val="bg1"/>
                </a:solidFill>
              </a:rPr>
            </a:br>
            <a:br>
              <a:rPr lang="en-US" sz="2000" dirty="0">
                <a:solidFill>
                  <a:schemeClr val="bg1"/>
                </a:solidFill>
              </a:rPr>
            </a:br>
            <a:br>
              <a:rPr lang="en-US" sz="2000" dirty="0">
                <a:solidFill>
                  <a:schemeClr val="bg1"/>
                </a:solidFill>
              </a:rPr>
            </a:br>
            <a:br>
              <a:rPr lang="en-US" sz="2000" u="sng" dirty="0">
                <a:solidFill>
                  <a:schemeClr val="bg1"/>
                </a:solidFill>
                <a:latin typeface="+mn-lt"/>
              </a:rPr>
            </a:br>
            <a:br>
              <a:rPr lang="en-US" sz="2000" u="sng" dirty="0">
                <a:solidFill>
                  <a:schemeClr val="bg1"/>
                </a:solidFill>
                <a:latin typeface="+mn-lt"/>
              </a:rPr>
            </a:br>
            <a:br>
              <a:rPr lang="en-US" sz="2000" u="sng" dirty="0">
                <a:solidFill>
                  <a:schemeClr val="bg1"/>
                </a:solidFill>
                <a:latin typeface="+mn-lt"/>
              </a:rPr>
            </a:br>
            <a:endParaRPr lang="en-US" sz="2000" u="sng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7396D7-75C5-8444-99BD-CC43510B807D}"/>
              </a:ext>
            </a:extLst>
          </p:cNvPr>
          <p:cNvSpPr/>
          <p:nvPr/>
        </p:nvSpPr>
        <p:spPr>
          <a:xfrm>
            <a:off x="107504" y="2924944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u="sng" dirty="0">
                <a:solidFill>
                  <a:schemeClr val="bg1"/>
                </a:solidFill>
              </a:rPr>
              <a:t>Admin</a:t>
            </a:r>
            <a:br>
              <a:rPr lang="en-US" sz="2000" u="sng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Quiz Grades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Exam Two Rewrite:</a:t>
            </a:r>
          </a:p>
          <a:p>
            <a:r>
              <a:rPr lang="en-US" sz="2000" dirty="0">
                <a:solidFill>
                  <a:schemeClr val="bg1"/>
                </a:solidFill>
              </a:rPr>
              <a:t>   </a:t>
            </a:r>
            <a:r>
              <a:rPr lang="en-US" sz="2000" dirty="0" err="1">
                <a:solidFill>
                  <a:schemeClr val="bg1"/>
                </a:solidFill>
              </a:rPr>
              <a:t>mathewhammerstrom@uvic.ca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Final Exam</a:t>
            </a:r>
          </a:p>
          <a:p>
            <a:r>
              <a:rPr lang="en-US" sz="2000" dirty="0">
                <a:solidFill>
                  <a:schemeClr val="bg1"/>
                </a:solidFill>
              </a:rPr>
              <a:t>Final Grades</a:t>
            </a:r>
          </a:p>
          <a:p>
            <a:r>
              <a:rPr lang="en-US" sz="2000" dirty="0">
                <a:solidFill>
                  <a:schemeClr val="bg1"/>
                </a:solidFill>
              </a:rPr>
              <a:t>Missed Quizzes</a:t>
            </a:r>
          </a:p>
        </p:txBody>
      </p:sp>
      <p:pic>
        <p:nvPicPr>
          <p:cNvPr id="261122" name="Picture 2" descr="The Far Side from Comics? – arts, ink.">
            <a:extLst>
              <a:ext uri="{FF2B5EF4-FFF2-40B4-BE49-F238E27FC236}">
                <a16:creationId xmlns:a16="http://schemas.microsoft.com/office/drawing/2014/main" id="{84CB4D31-D035-B249-BB74-8C4F13F80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07246"/>
            <a:ext cx="4824536" cy="644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922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9E023-5DAD-CA43-B241-3619B8917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2924944"/>
            <a:ext cx="7772400" cy="762000"/>
          </a:xfrm>
        </p:spPr>
        <p:txBody>
          <a:bodyPr/>
          <a:lstStyle/>
          <a:p>
            <a:r>
              <a:rPr lang="en-US" dirty="0"/>
              <a:t>What is a prediction error?</a:t>
            </a:r>
          </a:p>
        </p:txBody>
      </p:sp>
    </p:spTree>
    <p:extLst>
      <p:ext uri="{BB962C8B-B14F-4D97-AF65-F5344CB8AC3E}">
        <p14:creationId xmlns:p14="http://schemas.microsoft.com/office/powerpoint/2010/main" val="998361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FCEA17-FA32-CD4E-B7FA-F389A4EBB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0164"/>
            <a:ext cx="8229600" cy="5365999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What does it mean when we say a choice has "value"?</a:t>
            </a:r>
            <a:br>
              <a:rPr lang="en-CA" dirty="0"/>
            </a:br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94A183C-CABC-E34E-BC11-352D11786A43}"/>
              </a:ext>
            </a:extLst>
          </p:cNvPr>
          <p:cNvCxnSpPr/>
          <p:nvPr/>
        </p:nvCxnSpPr>
        <p:spPr>
          <a:xfrm>
            <a:off x="1328145" y="3431956"/>
            <a:ext cx="1693333" cy="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20AE548-4C1E-DC4C-AA67-9042DD381043}"/>
              </a:ext>
            </a:extLst>
          </p:cNvPr>
          <p:cNvCxnSpPr/>
          <p:nvPr/>
        </p:nvCxnSpPr>
        <p:spPr>
          <a:xfrm>
            <a:off x="3089224" y="3431956"/>
            <a:ext cx="1608659" cy="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236F7B9-F754-A64E-8EAD-7EDCA5E85916}"/>
              </a:ext>
            </a:extLst>
          </p:cNvPr>
          <p:cNvCxnSpPr/>
          <p:nvPr/>
        </p:nvCxnSpPr>
        <p:spPr>
          <a:xfrm>
            <a:off x="1328145" y="4644838"/>
            <a:ext cx="1693333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3D4BC99-1454-2B43-B020-A39524B70652}"/>
              </a:ext>
            </a:extLst>
          </p:cNvPr>
          <p:cNvCxnSpPr/>
          <p:nvPr/>
        </p:nvCxnSpPr>
        <p:spPr>
          <a:xfrm>
            <a:off x="3089224" y="4644838"/>
            <a:ext cx="1608659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152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242886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CA" dirty="0"/>
              <a:t>Learning IS ALWAYS a two step process.</a:t>
            </a:r>
            <a:br>
              <a:rPr lang="en-CA" dirty="0"/>
            </a:br>
            <a:br>
              <a:rPr lang="en-CA" dirty="0"/>
            </a:br>
            <a:r>
              <a:rPr lang="en-CA" dirty="0"/>
              <a:t>At each point in time we:</a:t>
            </a:r>
            <a:br>
              <a:rPr lang="en-CA" dirty="0"/>
            </a:br>
            <a:br>
              <a:rPr lang="en-CA" dirty="0"/>
            </a:br>
            <a:r>
              <a:rPr lang="en-CA" dirty="0"/>
              <a:t>1) Calculate a prediction error</a:t>
            </a:r>
            <a:br>
              <a:rPr lang="en-CA" dirty="0"/>
            </a:br>
            <a:r>
              <a:rPr lang="en-CA" dirty="0"/>
              <a:t>2) Update the previous value</a:t>
            </a:r>
          </a:p>
        </p:txBody>
      </p:sp>
    </p:spTree>
    <p:extLst>
      <p:ext uri="{BB962C8B-B14F-4D97-AF65-F5344CB8AC3E}">
        <p14:creationId xmlns:p14="http://schemas.microsoft.com/office/powerpoint/2010/main" val="2836416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9E023-5DAD-CA43-B241-3619B8917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852936"/>
            <a:ext cx="8132440" cy="762000"/>
          </a:xfrm>
        </p:spPr>
        <p:txBody>
          <a:bodyPr/>
          <a:lstStyle/>
          <a:p>
            <a:r>
              <a:rPr lang="en-US" dirty="0"/>
              <a:t>PE = Outcome – Expectation</a:t>
            </a:r>
            <a:br>
              <a:rPr lang="en-US" dirty="0"/>
            </a:br>
            <a:br>
              <a:rPr lang="en-US" dirty="0"/>
            </a:br>
            <a:r>
              <a:rPr lang="en-US" dirty="0"/>
              <a:t>New Value = Old Value + Prediction Error</a:t>
            </a:r>
          </a:p>
        </p:txBody>
      </p:sp>
    </p:spTree>
    <p:extLst>
      <p:ext uri="{BB962C8B-B14F-4D97-AF65-F5344CB8AC3E}">
        <p14:creationId xmlns:p14="http://schemas.microsoft.com/office/powerpoint/2010/main" val="1420266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9E023-5DAD-CA43-B241-3619B8917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56" y="2852936"/>
            <a:ext cx="9284568" cy="762000"/>
          </a:xfrm>
        </p:spPr>
        <p:txBody>
          <a:bodyPr/>
          <a:lstStyle/>
          <a:p>
            <a:r>
              <a:rPr lang="en-US" dirty="0"/>
              <a:t>PE = Outcome – Expectation</a:t>
            </a:r>
            <a:br>
              <a:rPr lang="en-US" dirty="0"/>
            </a:br>
            <a:br>
              <a:rPr lang="en-US" dirty="0"/>
            </a:br>
            <a:r>
              <a:rPr lang="en-US" dirty="0"/>
              <a:t>New Value = Old Value + (Prediction Error </a:t>
            </a:r>
            <a:r>
              <a:rPr lang="en-US" b="1" dirty="0"/>
              <a:t>x Learning Rate)</a:t>
            </a:r>
          </a:p>
        </p:txBody>
      </p:sp>
    </p:spTree>
    <p:extLst>
      <p:ext uri="{BB962C8B-B14F-4D97-AF65-F5344CB8AC3E}">
        <p14:creationId xmlns:p14="http://schemas.microsoft.com/office/powerpoint/2010/main" val="2798472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6353300"/>
            <a:ext cx="8229600" cy="50370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/>
              <a:t>Olds &amp; Milner, 1954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60648"/>
            <a:ext cx="7992888" cy="597468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548680"/>
            <a:ext cx="6264696" cy="579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060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MCj0232682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936" y="4869160"/>
            <a:ext cx="10002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3913" y="1990725"/>
            <a:ext cx="749617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 rot="16200000">
            <a:off x="36482" y="2995965"/>
            <a:ext cx="891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Trials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67944" y="1412776"/>
            <a:ext cx="823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7913" y="495300"/>
            <a:ext cx="4448175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286000"/>
            <a:ext cx="755345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C2005-FAE8-3F40-A9D5-2F99B66B1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AD7E5-6B2C-7148-8CB4-67B37BC2D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4953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Your final exam will consist of two sections. </a:t>
            </a:r>
            <a:endParaRPr lang="en-CA" sz="2000" dirty="0"/>
          </a:p>
          <a:p>
            <a:pPr marL="0" indent="0">
              <a:buNone/>
            </a:pPr>
            <a:r>
              <a:rPr lang="en-US" sz="2000" dirty="0"/>
              <a:t>The first section of the final exam will be the same as the Midterm exams. There will be 3 short answer questions chosen randomly from the 6 Advanced topics (10%). These questions are already available on my website. </a:t>
            </a:r>
            <a:endParaRPr lang="en-CA" sz="2000" dirty="0"/>
          </a:p>
          <a:p>
            <a:pPr marL="0" indent="0">
              <a:buNone/>
            </a:pPr>
            <a:r>
              <a:rPr lang="en-US" sz="2000" dirty="0"/>
              <a:t>There will also be a single application question (5%), as with the midterms you will have a choice from three possible questions. The application questions are designed to test your ability to apply what you have learned.</a:t>
            </a:r>
            <a:endParaRPr lang="en-CA" sz="2000" dirty="0"/>
          </a:p>
          <a:p>
            <a:pPr marL="0" indent="0">
              <a:buNone/>
            </a:pPr>
            <a:r>
              <a:rPr lang="en-US" sz="2000" dirty="0"/>
              <a:t>The second section of the final exam (worth 25%) will consist of a single essay question selected from these three questions:</a:t>
            </a:r>
            <a:endParaRPr lang="en-CA" sz="2000" dirty="0"/>
          </a:p>
          <a:p>
            <a:pPr marL="0" indent="0">
              <a:buNone/>
            </a:pPr>
            <a:r>
              <a:rPr lang="en-US" sz="2000" dirty="0"/>
              <a:t>	1. How do we learn?</a:t>
            </a:r>
            <a:endParaRPr lang="en-CA" sz="2000" dirty="0"/>
          </a:p>
          <a:p>
            <a:pPr marL="0" indent="0">
              <a:buNone/>
            </a:pPr>
            <a:r>
              <a:rPr lang="en-US" sz="2000" dirty="0"/>
              <a:t>	2. What do we learn?</a:t>
            </a:r>
            <a:endParaRPr lang="en-CA" sz="2000" dirty="0"/>
          </a:p>
          <a:p>
            <a:pPr marL="0" indent="0">
              <a:buNone/>
            </a:pPr>
            <a:r>
              <a:rPr lang="en-US" sz="2000" dirty="0"/>
              <a:t>              3. How can we improve learning?</a:t>
            </a:r>
            <a:endParaRPr lang="en-CA" sz="2000" dirty="0"/>
          </a:p>
          <a:p>
            <a:pPr marL="0" indent="0">
              <a:buNone/>
            </a:pPr>
            <a:r>
              <a:rPr lang="en-US" sz="2000" dirty="0"/>
              <a:t>On the day of the exam I will randomly select one of the three questions and you will answer it.</a:t>
            </a:r>
            <a:endParaRPr lang="en-CA" sz="2000" dirty="0"/>
          </a:p>
          <a:p>
            <a:pPr marL="0" indent="0">
              <a:buNone/>
            </a:pPr>
            <a:r>
              <a:rPr lang="en-US" sz="2000" dirty="0"/>
              <a:t>The final exam is cumulative in nature – you will need to incorporate material from throughout the course to answer the application and essay questions. </a:t>
            </a:r>
            <a:endParaRPr lang="en-CA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069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712" y="214302"/>
            <a:ext cx="5544616" cy="6429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10"/>
          <p:cNvGraphicFramePr>
            <a:graphicFrameLocks noChangeAspect="1"/>
          </p:cNvGraphicFramePr>
          <p:nvPr/>
        </p:nvGraphicFramePr>
        <p:xfrm>
          <a:off x="2195513" y="188913"/>
          <a:ext cx="4446587" cy="648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3962953" imgH="5772956" progId="">
                  <p:embed/>
                </p:oleObj>
              </mc:Choice>
              <mc:Fallback>
                <p:oleObj name="Bitmap Image" r:id="rId3" imgW="3962953" imgH="5772956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188913"/>
                        <a:ext cx="4446587" cy="648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3" name="AutoShape 12"/>
          <p:cNvSpPr>
            <a:spLocks noChangeArrowheads="1"/>
          </p:cNvSpPr>
          <p:nvPr/>
        </p:nvSpPr>
        <p:spPr bwMode="auto">
          <a:xfrm>
            <a:off x="3708400" y="620713"/>
            <a:ext cx="215900" cy="503237"/>
          </a:xfrm>
          <a:prstGeom prst="upArrow">
            <a:avLst>
              <a:gd name="adj1" fmla="val 50000"/>
              <a:gd name="adj2" fmla="val 58272"/>
            </a:avLst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0244" name="AutoShape 13"/>
          <p:cNvSpPr>
            <a:spLocks noChangeArrowheads="1"/>
          </p:cNvSpPr>
          <p:nvPr/>
        </p:nvSpPr>
        <p:spPr bwMode="auto">
          <a:xfrm>
            <a:off x="5219700" y="620713"/>
            <a:ext cx="215900" cy="503237"/>
          </a:xfrm>
          <a:prstGeom prst="upArrow">
            <a:avLst>
              <a:gd name="adj1" fmla="val 50000"/>
              <a:gd name="adj2" fmla="val 58272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0245" name="AutoShape 14"/>
          <p:cNvSpPr>
            <a:spLocks noChangeArrowheads="1"/>
          </p:cNvSpPr>
          <p:nvPr/>
        </p:nvSpPr>
        <p:spPr bwMode="auto">
          <a:xfrm>
            <a:off x="3708400" y="2781300"/>
            <a:ext cx="215900" cy="503238"/>
          </a:xfrm>
          <a:prstGeom prst="upArrow">
            <a:avLst>
              <a:gd name="adj1" fmla="val 50000"/>
              <a:gd name="adj2" fmla="val 58272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0246" name="AutoShape 15"/>
          <p:cNvSpPr>
            <a:spLocks noChangeArrowheads="1"/>
          </p:cNvSpPr>
          <p:nvPr/>
        </p:nvSpPr>
        <p:spPr bwMode="auto">
          <a:xfrm>
            <a:off x="5219700" y="2781300"/>
            <a:ext cx="215900" cy="503238"/>
          </a:xfrm>
          <a:prstGeom prst="upArrow">
            <a:avLst>
              <a:gd name="adj1" fmla="val 50000"/>
              <a:gd name="adj2" fmla="val 58272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0247" name="AutoShape 16"/>
          <p:cNvSpPr>
            <a:spLocks noChangeArrowheads="1"/>
          </p:cNvSpPr>
          <p:nvPr/>
        </p:nvSpPr>
        <p:spPr bwMode="auto">
          <a:xfrm>
            <a:off x="3708400" y="5013325"/>
            <a:ext cx="215900" cy="503238"/>
          </a:xfrm>
          <a:prstGeom prst="upArrow">
            <a:avLst>
              <a:gd name="adj1" fmla="val 50000"/>
              <a:gd name="adj2" fmla="val 58272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0248" name="AutoShape 17"/>
          <p:cNvSpPr>
            <a:spLocks noChangeArrowheads="1"/>
          </p:cNvSpPr>
          <p:nvPr/>
        </p:nvSpPr>
        <p:spPr bwMode="auto">
          <a:xfrm>
            <a:off x="5219700" y="5013325"/>
            <a:ext cx="215900" cy="503238"/>
          </a:xfrm>
          <a:prstGeom prst="upArrow">
            <a:avLst>
              <a:gd name="adj1" fmla="val 50000"/>
              <a:gd name="adj2" fmla="val 58272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0249" name="Rectangle 18"/>
          <p:cNvSpPr>
            <a:spLocks noChangeArrowheads="1"/>
          </p:cNvSpPr>
          <p:nvPr/>
        </p:nvSpPr>
        <p:spPr bwMode="auto">
          <a:xfrm>
            <a:off x="1908175" y="2205038"/>
            <a:ext cx="5184775" cy="4464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2195513" y="188913"/>
          <a:ext cx="4446587" cy="648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3962953" imgH="5772956" progId="">
                  <p:embed/>
                </p:oleObj>
              </mc:Choice>
              <mc:Fallback>
                <p:oleObj name="Bitmap Image" r:id="rId3" imgW="3962953" imgH="5772956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188913"/>
                        <a:ext cx="4446587" cy="648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3708400" y="620713"/>
            <a:ext cx="215900" cy="503237"/>
          </a:xfrm>
          <a:prstGeom prst="upArrow">
            <a:avLst>
              <a:gd name="adj1" fmla="val 50000"/>
              <a:gd name="adj2" fmla="val 58272"/>
            </a:avLst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5219700" y="620713"/>
            <a:ext cx="215900" cy="503237"/>
          </a:xfrm>
          <a:prstGeom prst="upArrow">
            <a:avLst>
              <a:gd name="adj1" fmla="val 50000"/>
              <a:gd name="adj2" fmla="val 58272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3708400" y="2781300"/>
            <a:ext cx="215900" cy="503238"/>
          </a:xfrm>
          <a:prstGeom prst="upArrow">
            <a:avLst>
              <a:gd name="adj1" fmla="val 50000"/>
              <a:gd name="adj2" fmla="val 58272"/>
            </a:avLst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5219700" y="2781300"/>
            <a:ext cx="215900" cy="503238"/>
          </a:xfrm>
          <a:prstGeom prst="upArrow">
            <a:avLst>
              <a:gd name="adj1" fmla="val 50000"/>
              <a:gd name="adj2" fmla="val 58272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>
            <a:off x="3708400" y="5013325"/>
            <a:ext cx="215900" cy="503238"/>
          </a:xfrm>
          <a:prstGeom prst="upArrow">
            <a:avLst>
              <a:gd name="adj1" fmla="val 50000"/>
              <a:gd name="adj2" fmla="val 58272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1272" name="AutoShape 8"/>
          <p:cNvSpPr>
            <a:spLocks noChangeArrowheads="1"/>
          </p:cNvSpPr>
          <p:nvPr/>
        </p:nvSpPr>
        <p:spPr bwMode="auto">
          <a:xfrm>
            <a:off x="5219700" y="5013325"/>
            <a:ext cx="215900" cy="503238"/>
          </a:xfrm>
          <a:prstGeom prst="upArrow">
            <a:avLst>
              <a:gd name="adj1" fmla="val 50000"/>
              <a:gd name="adj2" fmla="val 58272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1908175" y="4437063"/>
            <a:ext cx="5184775" cy="2232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2195513" y="188913"/>
          <a:ext cx="4446587" cy="648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3962953" imgH="5772956" progId="">
                  <p:embed/>
                </p:oleObj>
              </mc:Choice>
              <mc:Fallback>
                <p:oleObj name="Bitmap Image" r:id="rId3" imgW="3962953" imgH="5772956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188913"/>
                        <a:ext cx="4446587" cy="648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3708400" y="620713"/>
            <a:ext cx="215900" cy="503237"/>
          </a:xfrm>
          <a:prstGeom prst="upArrow">
            <a:avLst>
              <a:gd name="adj1" fmla="val 50000"/>
              <a:gd name="adj2" fmla="val 58272"/>
            </a:avLst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5219700" y="620713"/>
            <a:ext cx="215900" cy="503237"/>
          </a:xfrm>
          <a:prstGeom prst="upArrow">
            <a:avLst>
              <a:gd name="adj1" fmla="val 50000"/>
              <a:gd name="adj2" fmla="val 58272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3708400" y="2781300"/>
            <a:ext cx="215900" cy="503238"/>
          </a:xfrm>
          <a:prstGeom prst="upArrow">
            <a:avLst>
              <a:gd name="adj1" fmla="val 50000"/>
              <a:gd name="adj2" fmla="val 58272"/>
            </a:avLst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5219700" y="2781300"/>
            <a:ext cx="215900" cy="503238"/>
          </a:xfrm>
          <a:prstGeom prst="upArrow">
            <a:avLst>
              <a:gd name="adj1" fmla="val 50000"/>
              <a:gd name="adj2" fmla="val 58272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3708400" y="5013325"/>
            <a:ext cx="215900" cy="503238"/>
          </a:xfrm>
          <a:prstGeom prst="upArrow">
            <a:avLst>
              <a:gd name="adj1" fmla="val 50000"/>
              <a:gd name="adj2" fmla="val 58272"/>
            </a:avLst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2296" name="AutoShape 8"/>
          <p:cNvSpPr>
            <a:spLocks noChangeArrowheads="1"/>
          </p:cNvSpPr>
          <p:nvPr/>
        </p:nvSpPr>
        <p:spPr bwMode="auto">
          <a:xfrm>
            <a:off x="5219700" y="5013325"/>
            <a:ext cx="215900" cy="503238"/>
          </a:xfrm>
          <a:prstGeom prst="upArrow">
            <a:avLst>
              <a:gd name="adj1" fmla="val 50000"/>
              <a:gd name="adj2" fmla="val 58272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2297" name="Oval 9"/>
          <p:cNvSpPr>
            <a:spLocks noChangeArrowheads="1"/>
          </p:cNvSpPr>
          <p:nvPr/>
        </p:nvSpPr>
        <p:spPr bwMode="auto">
          <a:xfrm>
            <a:off x="5076825" y="4508500"/>
            <a:ext cx="935038" cy="936625"/>
          </a:xfrm>
          <a:prstGeom prst="ellipse">
            <a:avLst/>
          </a:prstGeom>
          <a:noFill/>
          <a:ln w="635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914400"/>
            <a:ext cx="6781800" cy="487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04950"/>
            <a:ext cx="83058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395288" y="-6350"/>
          <a:ext cx="8497887" cy="687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7182853" imgH="5811061" progId="">
                  <p:embed/>
                </p:oleObj>
              </mc:Choice>
              <mc:Fallback>
                <p:oleObj name="Bitmap Image" r:id="rId3" imgW="7182853" imgH="5811061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-6350"/>
                        <a:ext cx="8497887" cy="687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95A530F3-9A8F-4B49-B961-4CDBC476E418}"/>
              </a:ext>
            </a:extLst>
          </p:cNvPr>
          <p:cNvSpPr/>
          <p:nvPr/>
        </p:nvSpPr>
        <p:spPr>
          <a:xfrm>
            <a:off x="2771800" y="-6350"/>
            <a:ext cx="2160240" cy="339006"/>
          </a:xfrm>
          <a:prstGeom prst="rect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9" name="Text Box 3"/>
          <p:cNvSpPr txBox="1">
            <a:spLocks noChangeArrowheads="1"/>
          </p:cNvSpPr>
          <p:nvPr/>
        </p:nvSpPr>
        <p:spPr bwMode="auto">
          <a:xfrm>
            <a:off x="107950" y="4797152"/>
            <a:ext cx="89281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Anterior Cingulate Cortex has activity that parallels prediction errors.</a:t>
            </a:r>
          </a:p>
          <a:p>
            <a:pPr algn="ctr"/>
            <a:endParaRPr lang="en-US" dirty="0">
              <a:solidFill>
                <a:srgbClr val="FFFFFF"/>
              </a:solidFill>
            </a:endParaRPr>
          </a:p>
          <a:p>
            <a:pPr algn="ctr"/>
            <a:r>
              <a:rPr lang="en-US" dirty="0">
                <a:solidFill>
                  <a:srgbClr val="FFFFFF"/>
                </a:solidFill>
              </a:rPr>
              <a:t>But we also know that the Basal Ganglia and the Dopamine</a:t>
            </a:r>
          </a:p>
          <a:p>
            <a:pPr algn="ctr"/>
            <a:r>
              <a:rPr lang="en-US" dirty="0">
                <a:solidFill>
                  <a:srgbClr val="FFFFFF"/>
                </a:solidFill>
              </a:rPr>
              <a:t>system are involved</a:t>
            </a:r>
          </a:p>
        </p:txBody>
      </p:sp>
      <p:pic>
        <p:nvPicPr>
          <p:cNvPr id="55706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739" y="228600"/>
            <a:ext cx="8489461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542948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 Box 2"/>
          <p:cNvSpPr txBox="1">
            <a:spLocks noChangeArrowheads="1"/>
          </p:cNvSpPr>
          <p:nvPr/>
        </p:nvSpPr>
        <p:spPr bwMode="auto">
          <a:xfrm>
            <a:off x="1630363" y="1708150"/>
            <a:ext cx="996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rgbClr val="FFFFFF"/>
                </a:solidFill>
              </a:rPr>
              <a:t>external</a:t>
            </a:r>
          </a:p>
          <a:p>
            <a:pPr algn="ctr" eaLnBrk="0" hangingPunct="0"/>
            <a:r>
              <a:rPr lang="en-US">
                <a:solidFill>
                  <a:srgbClr val="FFFFFF"/>
                </a:solidFill>
              </a:rPr>
              <a:t>input</a:t>
            </a:r>
          </a:p>
        </p:txBody>
      </p:sp>
      <p:sp>
        <p:nvSpPr>
          <p:cNvPr id="168963" name="Line 3"/>
          <p:cNvSpPr>
            <a:spLocks noChangeShapeType="1"/>
          </p:cNvSpPr>
          <p:nvPr/>
        </p:nvSpPr>
        <p:spPr bwMode="auto">
          <a:xfrm flipH="1" flipV="1">
            <a:off x="2627313" y="1989138"/>
            <a:ext cx="1008062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168964" name="Line 4"/>
          <p:cNvSpPr>
            <a:spLocks noChangeShapeType="1"/>
          </p:cNvSpPr>
          <p:nvPr/>
        </p:nvSpPr>
        <p:spPr bwMode="auto">
          <a:xfrm flipH="1">
            <a:off x="5508625" y="1982788"/>
            <a:ext cx="1127125" cy="635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168965" name="Text Box 5"/>
          <p:cNvSpPr txBox="1">
            <a:spLocks noChangeArrowheads="1"/>
          </p:cNvSpPr>
          <p:nvPr/>
        </p:nvSpPr>
        <p:spPr bwMode="auto">
          <a:xfrm>
            <a:off x="6724650" y="1677988"/>
            <a:ext cx="1123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rgbClr val="FFFFFF"/>
                </a:solidFill>
              </a:rPr>
              <a:t>response</a:t>
            </a:r>
          </a:p>
          <a:p>
            <a:pPr algn="ctr" eaLnBrk="0" hangingPunct="0"/>
            <a:r>
              <a:rPr lang="en-US">
                <a:solidFill>
                  <a:srgbClr val="FFFFFF"/>
                </a:solidFill>
              </a:rPr>
              <a:t>output</a:t>
            </a:r>
          </a:p>
        </p:txBody>
      </p:sp>
      <p:sp>
        <p:nvSpPr>
          <p:cNvPr id="168967" name="Rectangle 7"/>
          <p:cNvSpPr>
            <a:spLocks noChangeArrowheads="1"/>
          </p:cNvSpPr>
          <p:nvPr/>
        </p:nvSpPr>
        <p:spPr bwMode="auto">
          <a:xfrm>
            <a:off x="3759200" y="1268413"/>
            <a:ext cx="1625600" cy="1371600"/>
          </a:xfrm>
          <a:prstGeom prst="rect">
            <a:avLst/>
          </a:prstGeom>
          <a:solidFill>
            <a:srgbClr val="008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FFFFFF"/>
                </a:solidFill>
              </a:rPr>
              <a:t>controller</a:t>
            </a:r>
          </a:p>
          <a:p>
            <a:pPr algn="ctr" eaLnBrk="0" hangingPunct="0"/>
            <a:r>
              <a:rPr lang="en-US">
                <a:solidFill>
                  <a:srgbClr val="FFFFFF"/>
                </a:solidFill>
              </a:rPr>
              <a:t>(ACC)</a:t>
            </a:r>
          </a:p>
        </p:txBody>
      </p:sp>
      <p:sp>
        <p:nvSpPr>
          <p:cNvPr id="168968" name="Rectangle 8"/>
          <p:cNvSpPr>
            <a:spLocks noChangeArrowheads="1"/>
          </p:cNvSpPr>
          <p:nvPr/>
        </p:nvSpPr>
        <p:spPr bwMode="auto">
          <a:xfrm>
            <a:off x="6096000" y="6324600"/>
            <a:ext cx="26114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>
                <a:solidFill>
                  <a:srgbClr val="FFFFFF"/>
                </a:solidFill>
                <a:latin typeface="Tahoma" pitchFamily="34" charset="0"/>
              </a:rPr>
              <a:t>(</a:t>
            </a:r>
            <a:r>
              <a:rPr lang="en-US" dirty="0" err="1">
                <a:solidFill>
                  <a:srgbClr val="FFFFFF"/>
                </a:solidFill>
                <a:latin typeface="Tahoma" pitchFamily="34" charset="0"/>
              </a:rPr>
              <a:t>Holroyd</a:t>
            </a:r>
            <a:r>
              <a:rPr lang="en-US" dirty="0">
                <a:solidFill>
                  <a:srgbClr val="FFFFFF"/>
                </a:solidFill>
                <a:latin typeface="Tahoma" pitchFamily="34" charset="0"/>
              </a:rPr>
              <a:t> &amp; Coles, 2002)</a:t>
            </a:r>
          </a:p>
        </p:txBody>
      </p:sp>
    </p:spTree>
    <p:extLst>
      <p:ext uri="{BB962C8B-B14F-4D97-AF65-F5344CB8AC3E}">
        <p14:creationId xmlns:p14="http://schemas.microsoft.com/office/powerpoint/2010/main" val="32383781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ChangeArrowheads="1"/>
          </p:cNvSpPr>
          <p:nvPr/>
        </p:nvSpPr>
        <p:spPr bwMode="auto">
          <a:xfrm>
            <a:off x="3759200" y="4192588"/>
            <a:ext cx="1625600" cy="1371600"/>
          </a:xfrm>
          <a:prstGeom prst="rect">
            <a:avLst/>
          </a:prstGeom>
          <a:solidFill>
            <a:srgbClr val="008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FFFFFF"/>
                </a:solidFill>
              </a:rPr>
              <a:t>monitor</a:t>
            </a:r>
          </a:p>
          <a:p>
            <a:pPr algn="ctr" eaLnBrk="0" hangingPunct="0"/>
            <a:r>
              <a:rPr lang="en-US">
                <a:solidFill>
                  <a:srgbClr val="FFFFFF"/>
                </a:solidFill>
              </a:rPr>
              <a:t>(BG)</a:t>
            </a:r>
          </a:p>
        </p:txBody>
      </p:sp>
      <p:sp>
        <p:nvSpPr>
          <p:cNvPr id="169987" name="Text Box 3"/>
          <p:cNvSpPr txBox="1">
            <a:spLocks noChangeArrowheads="1"/>
          </p:cNvSpPr>
          <p:nvPr/>
        </p:nvSpPr>
        <p:spPr bwMode="auto">
          <a:xfrm>
            <a:off x="1630363" y="1708150"/>
            <a:ext cx="996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rgbClr val="FFFFFF"/>
                </a:solidFill>
              </a:rPr>
              <a:t>external</a:t>
            </a:r>
          </a:p>
          <a:p>
            <a:pPr algn="ctr" eaLnBrk="0" hangingPunct="0"/>
            <a:r>
              <a:rPr lang="en-US">
                <a:solidFill>
                  <a:srgbClr val="FFFFFF"/>
                </a:solidFill>
              </a:rPr>
              <a:t>input</a:t>
            </a:r>
          </a:p>
        </p:txBody>
      </p:sp>
      <p:sp>
        <p:nvSpPr>
          <p:cNvPr id="169988" name="Line 4"/>
          <p:cNvSpPr>
            <a:spLocks noChangeShapeType="1"/>
          </p:cNvSpPr>
          <p:nvPr/>
        </p:nvSpPr>
        <p:spPr bwMode="auto">
          <a:xfrm flipH="1" flipV="1">
            <a:off x="2627313" y="1989138"/>
            <a:ext cx="1008062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169989" name="Line 5"/>
          <p:cNvSpPr>
            <a:spLocks noChangeShapeType="1"/>
          </p:cNvSpPr>
          <p:nvPr/>
        </p:nvSpPr>
        <p:spPr bwMode="auto">
          <a:xfrm flipH="1">
            <a:off x="5508625" y="1982788"/>
            <a:ext cx="1127125" cy="635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169990" name="Text Box 6"/>
          <p:cNvSpPr txBox="1">
            <a:spLocks noChangeArrowheads="1"/>
          </p:cNvSpPr>
          <p:nvPr/>
        </p:nvSpPr>
        <p:spPr bwMode="auto">
          <a:xfrm>
            <a:off x="6724650" y="1677988"/>
            <a:ext cx="1123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rgbClr val="FFFFFF"/>
                </a:solidFill>
              </a:rPr>
              <a:t>response</a:t>
            </a:r>
          </a:p>
          <a:p>
            <a:pPr algn="ctr" eaLnBrk="0" hangingPunct="0"/>
            <a:r>
              <a:rPr lang="en-US">
                <a:solidFill>
                  <a:srgbClr val="FFFFFF"/>
                </a:solidFill>
              </a:rPr>
              <a:t>output</a:t>
            </a:r>
          </a:p>
        </p:txBody>
      </p:sp>
      <p:sp>
        <p:nvSpPr>
          <p:cNvPr id="169995" name="Rectangle 11"/>
          <p:cNvSpPr>
            <a:spLocks noChangeArrowheads="1"/>
          </p:cNvSpPr>
          <p:nvPr/>
        </p:nvSpPr>
        <p:spPr bwMode="auto">
          <a:xfrm>
            <a:off x="3759200" y="1268413"/>
            <a:ext cx="1625600" cy="1371600"/>
          </a:xfrm>
          <a:prstGeom prst="rect">
            <a:avLst/>
          </a:prstGeom>
          <a:solidFill>
            <a:srgbClr val="008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FFFFFF"/>
                </a:solidFill>
              </a:rPr>
              <a:t>controller</a:t>
            </a:r>
          </a:p>
          <a:p>
            <a:pPr algn="ctr" eaLnBrk="0" hangingPunct="0"/>
            <a:r>
              <a:rPr lang="en-US">
                <a:solidFill>
                  <a:srgbClr val="FFFFFF"/>
                </a:solidFill>
              </a:rPr>
              <a:t>(ACC)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892425" y="2708275"/>
            <a:ext cx="1679575" cy="1447800"/>
            <a:chOff x="1822" y="1706"/>
            <a:chExt cx="1058" cy="912"/>
          </a:xfrm>
        </p:grpSpPr>
        <p:sp>
          <p:nvSpPr>
            <p:cNvPr id="169997" name="Line 13"/>
            <p:cNvSpPr>
              <a:spLocks noChangeShapeType="1"/>
            </p:cNvSpPr>
            <p:nvPr/>
          </p:nvSpPr>
          <p:spPr bwMode="auto">
            <a:xfrm>
              <a:off x="2880" y="1706"/>
              <a:ext cx="0" cy="912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169998" name="Text Box 14"/>
            <p:cNvSpPr txBox="1">
              <a:spLocks noChangeArrowheads="1"/>
            </p:cNvSpPr>
            <p:nvPr/>
          </p:nvSpPr>
          <p:spPr bwMode="auto">
            <a:xfrm>
              <a:off x="1822" y="1728"/>
              <a:ext cx="1010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>
                  <a:solidFill>
                    <a:srgbClr val="FFFFFF"/>
                  </a:solidFill>
                </a:rPr>
                <a:t>prediction</a:t>
              </a:r>
            </a:p>
            <a:p>
              <a:pPr algn="ctr" eaLnBrk="0" hangingPunct="0"/>
              <a:r>
                <a:rPr lang="en-US" dirty="0">
                  <a:solidFill>
                    <a:srgbClr val="FFFFFF"/>
                  </a:solidFill>
                </a:rPr>
                <a:t>error</a:t>
              </a:r>
            </a:p>
            <a:p>
              <a:pPr algn="ctr" eaLnBrk="0" hangingPunct="0"/>
              <a:r>
                <a:rPr lang="en-US" dirty="0">
                  <a:solidFill>
                    <a:srgbClr val="FFFFFF"/>
                  </a:solidFill>
                </a:rPr>
                <a:t>(dopamine)</a:t>
              </a:r>
            </a:p>
          </p:txBody>
        </p:sp>
      </p:grpSp>
      <p:sp>
        <p:nvSpPr>
          <p:cNvPr id="169999" name="Line 15"/>
          <p:cNvSpPr>
            <a:spLocks noChangeShapeType="1"/>
          </p:cNvSpPr>
          <p:nvPr/>
        </p:nvSpPr>
        <p:spPr bwMode="auto">
          <a:xfrm flipH="1" flipV="1">
            <a:off x="2700338" y="4868863"/>
            <a:ext cx="965200" cy="952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170000" name="Text Box 16"/>
          <p:cNvSpPr txBox="1">
            <a:spLocks noChangeArrowheads="1"/>
          </p:cNvSpPr>
          <p:nvPr/>
        </p:nvSpPr>
        <p:spPr bwMode="auto">
          <a:xfrm>
            <a:off x="1450670" y="4581128"/>
            <a:ext cx="1111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>
                <a:solidFill>
                  <a:srgbClr val="FFFFFF"/>
                </a:solidFill>
              </a:rPr>
              <a:t>feedback</a:t>
            </a:r>
          </a:p>
        </p:txBody>
      </p:sp>
      <p:sp>
        <p:nvSpPr>
          <p:cNvPr id="170001" name="Rectangle 17"/>
          <p:cNvSpPr>
            <a:spLocks noChangeArrowheads="1"/>
          </p:cNvSpPr>
          <p:nvPr/>
        </p:nvSpPr>
        <p:spPr bwMode="auto">
          <a:xfrm>
            <a:off x="6172200" y="6324600"/>
            <a:ext cx="26114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>
                <a:solidFill>
                  <a:srgbClr val="FFFFFF"/>
                </a:solidFill>
                <a:latin typeface="Tahoma" pitchFamily="34" charset="0"/>
              </a:rPr>
              <a:t>(</a:t>
            </a:r>
            <a:r>
              <a:rPr lang="en-US" dirty="0" err="1">
                <a:solidFill>
                  <a:srgbClr val="FFFFFF"/>
                </a:solidFill>
                <a:latin typeface="Tahoma" pitchFamily="34" charset="0"/>
              </a:rPr>
              <a:t>Holroyd</a:t>
            </a:r>
            <a:r>
              <a:rPr lang="en-US" dirty="0">
                <a:solidFill>
                  <a:srgbClr val="FFFFFF"/>
                </a:solidFill>
                <a:latin typeface="Tahoma" pitchFamily="34" charset="0"/>
              </a:rPr>
              <a:t> &amp; Coles, 2002)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347865" y="476674"/>
            <a:ext cx="1295401" cy="576263"/>
            <a:chOff x="3347865" y="476674"/>
            <a:chExt cx="1295401" cy="576263"/>
          </a:xfrm>
        </p:grpSpPr>
        <p:sp>
          <p:nvSpPr>
            <p:cNvPr id="15" name="Line 13"/>
            <p:cNvSpPr>
              <a:spLocks noChangeShapeType="1"/>
            </p:cNvSpPr>
            <p:nvPr/>
          </p:nvSpPr>
          <p:spPr bwMode="auto">
            <a:xfrm rot="180000">
              <a:off x="4616278" y="476674"/>
              <a:ext cx="26988" cy="576263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3347865" y="511599"/>
              <a:ext cx="782638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>
                  <a:solidFill>
                    <a:srgbClr val="FFFFFF"/>
                  </a:solidFill>
                </a:rPr>
                <a:t>EEG</a:t>
              </a:r>
            </a:p>
          </p:txBody>
        </p:sp>
      </p:grpSp>
      <p:sp>
        <p:nvSpPr>
          <p:cNvPr id="17" name="Line 5">
            <a:extLst>
              <a:ext uri="{FF2B5EF4-FFF2-40B4-BE49-F238E27FC236}">
                <a16:creationId xmlns:a16="http://schemas.microsoft.com/office/drawing/2014/main" id="{FED66C02-23D0-0B4B-B21D-EFCA49A305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54662" y="2565399"/>
            <a:ext cx="1753642" cy="2303463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18" name="Text Box 16">
            <a:extLst>
              <a:ext uri="{FF2B5EF4-FFF2-40B4-BE49-F238E27FC236}">
                <a16:creationId xmlns:a16="http://schemas.microsoft.com/office/drawing/2014/main" id="{E39B2946-5BBE-4644-9261-B91B6FD35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1783" y="3748795"/>
            <a:ext cx="16001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>
                <a:solidFill>
                  <a:srgbClr val="FFFFFF"/>
                </a:solidFill>
              </a:rPr>
              <a:t>expectation</a:t>
            </a:r>
          </a:p>
        </p:txBody>
      </p:sp>
    </p:spTree>
    <p:extLst>
      <p:ext uri="{BB962C8B-B14F-4D97-AF65-F5344CB8AC3E}">
        <p14:creationId xmlns:p14="http://schemas.microsoft.com/office/powerpoint/2010/main" val="65063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99" grpId="0" animBg="1"/>
      <p:bldP spid="170000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C2005-FAE8-3F40-A9D5-2F99B66B1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AD7E5-6B2C-7148-8CB4-67B37BC2D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4953000"/>
          </a:xfrm>
        </p:spPr>
        <p:txBody>
          <a:bodyPr/>
          <a:lstStyle/>
          <a:p>
            <a:pPr marL="0" indent="0">
              <a:buNone/>
            </a:pPr>
            <a:r>
              <a:rPr lang="en-CA" sz="2000" dirty="0"/>
              <a:t>On the final exam, you will also have the opportunity to redo Midterm One and Midterm Two one last time if you wish to do so.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/>
              <a:t>So, TO BE CLEAR, what you will see is: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Midterm One</a:t>
            </a:r>
          </a:p>
          <a:p>
            <a:pPr marL="0" indent="0">
              <a:buNone/>
            </a:pPr>
            <a:r>
              <a:rPr lang="en-US" sz="2000" dirty="0"/>
              <a:t>Midterm Two</a:t>
            </a:r>
          </a:p>
          <a:p>
            <a:pPr marL="0" indent="0">
              <a:buNone/>
            </a:pPr>
            <a:r>
              <a:rPr lang="en-US" sz="2000" dirty="0"/>
              <a:t>Midterm Three (Part I of Final Exam)</a:t>
            </a:r>
          </a:p>
          <a:p>
            <a:pPr marL="0" indent="0">
              <a:buNone/>
            </a:pPr>
            <a:r>
              <a:rPr lang="en-US" sz="2000" dirty="0"/>
              <a:t>Essay Question (Part II of Final Exam)</a:t>
            </a:r>
          </a:p>
        </p:txBody>
      </p:sp>
    </p:spTree>
    <p:extLst>
      <p:ext uri="{BB962C8B-B14F-4D97-AF65-F5344CB8AC3E}">
        <p14:creationId xmlns:p14="http://schemas.microsoft.com/office/powerpoint/2010/main" val="14254618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ChangeArrowheads="1"/>
          </p:cNvSpPr>
          <p:nvPr/>
        </p:nvSpPr>
        <p:spPr bwMode="auto">
          <a:xfrm>
            <a:off x="457200" y="1371600"/>
            <a:ext cx="3810000" cy="3124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43715" name="Rectangle 3"/>
          <p:cNvSpPr>
            <a:spLocks noChangeArrowheads="1"/>
          </p:cNvSpPr>
          <p:nvPr/>
        </p:nvSpPr>
        <p:spPr bwMode="auto">
          <a:xfrm>
            <a:off x="4876800" y="1371600"/>
            <a:ext cx="3810000" cy="3124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43716" name="Rectangle 4"/>
          <p:cNvSpPr>
            <a:spLocks noChangeArrowheads="1"/>
          </p:cNvSpPr>
          <p:nvPr/>
        </p:nvSpPr>
        <p:spPr bwMode="auto">
          <a:xfrm>
            <a:off x="8001000" y="2743200"/>
            <a:ext cx="3810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2437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72000"/>
            <a:ext cx="74612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3718" name="Rectangle 6"/>
          <p:cNvSpPr>
            <a:spLocks noChangeArrowheads="1"/>
          </p:cNvSpPr>
          <p:nvPr/>
        </p:nvSpPr>
        <p:spPr bwMode="auto">
          <a:xfrm>
            <a:off x="7391400" y="2895600"/>
            <a:ext cx="152400" cy="152400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43719" name="Rectangle 7"/>
          <p:cNvSpPr>
            <a:spLocks noChangeArrowheads="1"/>
          </p:cNvSpPr>
          <p:nvPr/>
        </p:nvSpPr>
        <p:spPr bwMode="auto">
          <a:xfrm>
            <a:off x="3505200" y="2743200"/>
            <a:ext cx="3810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43720" name="Rectangle 8"/>
          <p:cNvSpPr>
            <a:spLocks noChangeArrowheads="1"/>
          </p:cNvSpPr>
          <p:nvPr/>
        </p:nvSpPr>
        <p:spPr bwMode="auto">
          <a:xfrm>
            <a:off x="3581400" y="2895600"/>
            <a:ext cx="152400" cy="152400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24372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572000"/>
            <a:ext cx="74612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4344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859" name="Group 3"/>
          <p:cNvGrpSpPr>
            <a:grpSpLocks/>
          </p:cNvGrpSpPr>
          <p:nvPr/>
        </p:nvGrpSpPr>
        <p:grpSpPr bwMode="auto">
          <a:xfrm>
            <a:off x="142014" y="1662113"/>
            <a:ext cx="5076642" cy="3214687"/>
            <a:chOff x="144" y="2448"/>
            <a:chExt cx="2736" cy="1632"/>
          </a:xfrm>
        </p:grpSpPr>
        <p:sp>
          <p:nvSpPr>
            <p:cNvPr id="249860" name="Rectangle 4"/>
            <p:cNvSpPr>
              <a:spLocks noChangeArrowheads="1"/>
            </p:cNvSpPr>
            <p:nvPr/>
          </p:nvSpPr>
          <p:spPr bwMode="auto">
            <a:xfrm>
              <a:off x="144" y="2448"/>
              <a:ext cx="2736" cy="1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pic>
          <p:nvPicPr>
            <p:cNvPr id="249861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496"/>
              <a:ext cx="1872" cy="15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249862" name="Object 6"/>
            <p:cNvGraphicFramePr>
              <a:graphicFrameLocks noChangeAspect="1"/>
            </p:cNvGraphicFramePr>
            <p:nvPr/>
          </p:nvGraphicFramePr>
          <p:xfrm>
            <a:off x="2066" y="2832"/>
            <a:ext cx="766" cy="8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3" imgW="2762636" imgH="3115110" progId="Paint.Picture">
                    <p:embed/>
                  </p:oleObj>
                </mc:Choice>
                <mc:Fallback>
                  <p:oleObj name="Bitmap Image" r:id="rId3" imgW="2762636" imgH="3115110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6" y="2832"/>
                          <a:ext cx="766" cy="8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9863" name="Rectangle 7"/>
          <p:cNvSpPr>
            <a:spLocks noChangeArrowheads="1"/>
          </p:cNvSpPr>
          <p:nvPr/>
        </p:nvSpPr>
        <p:spPr bwMode="auto">
          <a:xfrm>
            <a:off x="5398589" y="976313"/>
            <a:ext cx="3429000" cy="5105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49864" name="Rectangle 8"/>
          <p:cNvSpPr>
            <a:spLocks noChangeArrowheads="1"/>
          </p:cNvSpPr>
          <p:nvPr/>
        </p:nvSpPr>
        <p:spPr bwMode="auto">
          <a:xfrm>
            <a:off x="5779589" y="1662113"/>
            <a:ext cx="2667000" cy="2057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49865" name="Rectangle 9"/>
          <p:cNvSpPr>
            <a:spLocks noChangeArrowheads="1"/>
          </p:cNvSpPr>
          <p:nvPr/>
        </p:nvSpPr>
        <p:spPr bwMode="auto">
          <a:xfrm>
            <a:off x="7379789" y="2576513"/>
            <a:ext cx="3810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49866" name="Rectangle 10"/>
          <p:cNvSpPr>
            <a:spLocks noChangeArrowheads="1"/>
          </p:cNvSpPr>
          <p:nvPr/>
        </p:nvSpPr>
        <p:spPr bwMode="auto">
          <a:xfrm>
            <a:off x="6807245" y="2638426"/>
            <a:ext cx="152400" cy="152400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49867" name="Line 11"/>
          <p:cNvSpPr>
            <a:spLocks noChangeShapeType="1"/>
          </p:cNvSpPr>
          <p:nvPr/>
        </p:nvSpPr>
        <p:spPr bwMode="auto">
          <a:xfrm>
            <a:off x="5474789" y="2728913"/>
            <a:ext cx="1295400" cy="0"/>
          </a:xfrm>
          <a:prstGeom prst="line">
            <a:avLst/>
          </a:prstGeom>
          <a:noFill/>
          <a:ln w="38100">
            <a:solidFill>
              <a:schemeClr val="bg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49868" name="Rectangle 12"/>
          <p:cNvSpPr>
            <a:spLocks noChangeArrowheads="1"/>
          </p:cNvSpPr>
          <p:nvPr/>
        </p:nvSpPr>
        <p:spPr bwMode="auto">
          <a:xfrm>
            <a:off x="5779589" y="3795713"/>
            <a:ext cx="2667000" cy="2057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49869" name="Rectangle 13"/>
          <p:cNvSpPr>
            <a:spLocks noChangeArrowheads="1"/>
          </p:cNvSpPr>
          <p:nvPr/>
        </p:nvSpPr>
        <p:spPr bwMode="auto">
          <a:xfrm>
            <a:off x="7455989" y="4633913"/>
            <a:ext cx="3810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49870" name="Rectangle 14"/>
          <p:cNvSpPr>
            <a:spLocks noChangeArrowheads="1"/>
          </p:cNvSpPr>
          <p:nvPr/>
        </p:nvSpPr>
        <p:spPr bwMode="auto">
          <a:xfrm>
            <a:off x="7532189" y="4710113"/>
            <a:ext cx="152400" cy="152400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49871" name="Line 15"/>
          <p:cNvSpPr>
            <a:spLocks noChangeShapeType="1"/>
          </p:cNvSpPr>
          <p:nvPr/>
        </p:nvSpPr>
        <p:spPr bwMode="auto">
          <a:xfrm>
            <a:off x="5550989" y="4786313"/>
            <a:ext cx="2057400" cy="0"/>
          </a:xfrm>
          <a:prstGeom prst="line">
            <a:avLst/>
          </a:prstGeom>
          <a:noFill/>
          <a:ln w="38100">
            <a:solidFill>
              <a:schemeClr val="bg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49872" name="Text Box 16"/>
          <p:cNvSpPr txBox="1">
            <a:spLocks noChangeArrowheads="1"/>
          </p:cNvSpPr>
          <p:nvPr/>
        </p:nvSpPr>
        <p:spPr bwMode="auto">
          <a:xfrm>
            <a:off x="6255839" y="1738313"/>
            <a:ext cx="81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FF"/>
                </a:solidFill>
                <a:latin typeface="Arial" charset="0"/>
                <a:ea typeface="ＭＳ Ｐゴシック" charset="0"/>
              </a:rPr>
              <a:t>Trial n</a:t>
            </a:r>
          </a:p>
        </p:txBody>
      </p:sp>
      <p:sp>
        <p:nvSpPr>
          <p:cNvPr id="249873" name="Text Box 17"/>
          <p:cNvSpPr txBox="1">
            <a:spLocks noChangeArrowheads="1"/>
          </p:cNvSpPr>
          <p:nvPr/>
        </p:nvSpPr>
        <p:spPr bwMode="auto">
          <a:xfrm>
            <a:off x="6160589" y="3795713"/>
            <a:ext cx="1079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FF"/>
                </a:solidFill>
                <a:latin typeface="Arial" charset="0"/>
                <a:ea typeface="ＭＳ Ｐゴシック" charset="0"/>
              </a:rPr>
              <a:t>Trial n+1</a:t>
            </a:r>
          </a:p>
        </p:txBody>
      </p:sp>
      <p:sp>
        <p:nvSpPr>
          <p:cNvPr id="249874" name="Text Box 18"/>
          <p:cNvSpPr txBox="1">
            <a:spLocks noChangeArrowheads="1"/>
          </p:cNvSpPr>
          <p:nvPr/>
        </p:nvSpPr>
        <p:spPr bwMode="auto">
          <a:xfrm>
            <a:off x="5931989" y="1052513"/>
            <a:ext cx="254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18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Δ</a:t>
            </a:r>
            <a:r>
              <a:rPr lang="en-US" sz="18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 Movement Amplitude</a:t>
            </a:r>
            <a:endParaRPr lang="el-GR" sz="18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794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CDB4A3CC-E443-1042-BB15-7E30F4B7A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3650" y="1143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95BC10-4035-E244-B76A-7273D8CEA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365" y="0"/>
            <a:ext cx="759527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21931E3-F4A9-36C9-62FE-1DCFD7B0A3AF}"/>
              </a:ext>
            </a:extLst>
          </p:cNvPr>
          <p:cNvSpPr/>
          <p:nvPr/>
        </p:nvSpPr>
        <p:spPr>
          <a:xfrm>
            <a:off x="4716016" y="1600200"/>
            <a:ext cx="3653619" cy="964704"/>
          </a:xfrm>
          <a:prstGeom prst="rect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908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64" y="2636912"/>
            <a:ext cx="6048672" cy="1470025"/>
          </a:xfrm>
        </p:spPr>
        <p:txBody>
          <a:bodyPr/>
          <a:lstStyle/>
          <a:p>
            <a:r>
              <a:rPr lang="en-US" dirty="0"/>
              <a:t>A Neural Basis for Reinforcement Learning</a:t>
            </a:r>
          </a:p>
        </p:txBody>
      </p:sp>
    </p:spTree>
    <p:extLst>
      <p:ext uri="{BB962C8B-B14F-4D97-AF65-F5344CB8AC3E}">
        <p14:creationId xmlns:p14="http://schemas.microsoft.com/office/powerpoint/2010/main" val="1737485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0225" y="620713"/>
            <a:ext cx="8218488" cy="49974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CA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CA" b="1"/>
              <a:t>Thorndike’s Law of Effect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CA" b="1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CA"/>
              <a:t>Actions that are followed by feelings of satisfaction have a greater likelihood of being generated again in the future, whereas actions that are followed by feelings of dissatisfaction have a lesser likelihood of being generated again in the future.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>
            <a:off x="3775181" y="1284020"/>
            <a:ext cx="746663" cy="69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4591626" y="1290999"/>
            <a:ext cx="74666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744" y="2337955"/>
            <a:ext cx="3467100" cy="3746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61468" y="3635735"/>
            <a:ext cx="348743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REPETITION</a:t>
            </a:r>
          </a:p>
          <a:p>
            <a:endParaRPr lang="en-US" dirty="0"/>
          </a:p>
          <a:p>
            <a:r>
              <a:rPr lang="en-US" dirty="0"/>
              <a:t>Increased neurotransmitter release</a:t>
            </a:r>
          </a:p>
          <a:p>
            <a:r>
              <a:rPr lang="en-US" dirty="0"/>
              <a:t>Increase receptors</a:t>
            </a:r>
          </a:p>
          <a:p>
            <a:r>
              <a:rPr lang="en-US" dirty="0"/>
              <a:t>Structural changes</a:t>
            </a:r>
          </a:p>
          <a:p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4176442" y="963736"/>
            <a:ext cx="690803" cy="640567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612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>
            <a:off x="3775181" y="2228014"/>
            <a:ext cx="746663" cy="69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4591626" y="2234993"/>
            <a:ext cx="74666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176442" y="1907730"/>
            <a:ext cx="690803" cy="640567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54726" y="3218931"/>
            <a:ext cx="5273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practice, we talk about the strength of a connection</a:t>
            </a:r>
          </a:p>
          <a:p>
            <a:r>
              <a:rPr lang="en-US" dirty="0"/>
              <a:t>in terms of a “weight” or a “value”.</a:t>
            </a:r>
          </a:p>
        </p:txBody>
      </p:sp>
    </p:spTree>
    <p:extLst>
      <p:ext uri="{BB962C8B-B14F-4D97-AF65-F5344CB8AC3E}">
        <p14:creationId xmlns:p14="http://schemas.microsoft.com/office/powerpoint/2010/main" val="3079963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FCEA17-FA32-CD4E-B7FA-F389A4EBB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0164"/>
            <a:ext cx="8229600" cy="5365999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What is the difference between reinforcement and supervised learning?</a:t>
            </a:r>
            <a:br>
              <a:rPr lang="en-CA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04640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12044</TotalTime>
  <Words>574</Words>
  <Application>Microsoft Macintosh PowerPoint</Application>
  <PresentationFormat>On-screen Show (4:3)</PresentationFormat>
  <Paragraphs>81</Paragraphs>
  <Slides>31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Tahoma</vt:lpstr>
      <vt:lpstr>Times New Roman</vt:lpstr>
      <vt:lpstr>Blank Presentation</vt:lpstr>
      <vt:lpstr>1_Blank Presentation</vt:lpstr>
      <vt:lpstr>Default Design</vt:lpstr>
      <vt:lpstr>Bitmap Image</vt:lpstr>
      <vt:lpstr>Today, November 24th Lesson 14 PEs and Dopamine  Monday Lesson 15 Memory/Synaptic Strength         </vt:lpstr>
      <vt:lpstr>Final Exam</vt:lpstr>
      <vt:lpstr>Final Exam</vt:lpstr>
      <vt:lpstr>PowerPoint Presentation</vt:lpstr>
      <vt:lpstr>A Neural Basis for Reinforcement Learning</vt:lpstr>
      <vt:lpstr>PowerPoint Presentation</vt:lpstr>
      <vt:lpstr>PowerPoint Presentation</vt:lpstr>
      <vt:lpstr>PowerPoint Presentation</vt:lpstr>
      <vt:lpstr>PowerPoint Presentation</vt:lpstr>
      <vt:lpstr>What is a prediction error?</vt:lpstr>
      <vt:lpstr>PowerPoint Presentation</vt:lpstr>
      <vt:lpstr>Learning IS ALWAYS a two step process.  At each point in time we:  1) Calculate a prediction error 2) Update the previous value</vt:lpstr>
      <vt:lpstr>PE = Outcome – Expectation  New Value = Old Value + Prediction Error</vt:lpstr>
      <vt:lpstr>PE = Outcome – Expectation  New Value = Old Value + (Prediction Error x Learning Rate)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krigolson</dc:creator>
  <cp:lastModifiedBy>Mathew Rocha Hammerstrom</cp:lastModifiedBy>
  <cp:revision>58</cp:revision>
  <dcterms:created xsi:type="dcterms:W3CDTF">2009-11-30T05:20:51Z</dcterms:created>
  <dcterms:modified xsi:type="dcterms:W3CDTF">2022-11-24T17:46:21Z</dcterms:modified>
</cp:coreProperties>
</file>